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4924-B3E4-40C9-BF93-E9FE21198DDC}" type="datetimeFigureOut">
              <a:rPr lang="pt-BR" smtClean="0"/>
              <a:t>21/03/2012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13-F026-4141-9F0A-6DD2D4C570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4924-B3E4-40C9-BF93-E9FE21198DDC}" type="datetimeFigureOut">
              <a:rPr lang="pt-BR" smtClean="0"/>
              <a:t>21/03/2012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13-F026-4141-9F0A-6DD2D4C570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4924-B3E4-40C9-BF93-E9FE21198DDC}" type="datetimeFigureOut">
              <a:rPr lang="pt-BR" smtClean="0"/>
              <a:t>21/03/2012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13-F026-4141-9F0A-6DD2D4C570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4924-B3E4-40C9-BF93-E9FE21198DDC}" type="datetimeFigureOut">
              <a:rPr lang="pt-BR" smtClean="0"/>
              <a:t>21/03/2012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13-F026-4141-9F0A-6DD2D4C570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4924-B3E4-40C9-BF93-E9FE21198DDC}" type="datetimeFigureOut">
              <a:rPr lang="pt-BR" smtClean="0"/>
              <a:t>21/03/2012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13-F026-4141-9F0A-6DD2D4C570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4924-B3E4-40C9-BF93-E9FE21198DDC}" type="datetimeFigureOut">
              <a:rPr lang="pt-BR" smtClean="0"/>
              <a:t>21/03/2012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13-F026-4141-9F0A-6DD2D4C570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4924-B3E4-40C9-BF93-E9FE21198DDC}" type="datetimeFigureOut">
              <a:rPr lang="pt-BR" smtClean="0"/>
              <a:t>21/03/2012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13-F026-4141-9F0A-6DD2D4C570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4924-B3E4-40C9-BF93-E9FE21198DDC}" type="datetimeFigureOut">
              <a:rPr lang="pt-BR" smtClean="0"/>
              <a:t>21/03/2012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13-F026-4141-9F0A-6DD2D4C570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4924-B3E4-40C9-BF93-E9FE21198DDC}" type="datetimeFigureOut">
              <a:rPr lang="pt-BR" smtClean="0"/>
              <a:t>21/03/2012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13-F026-4141-9F0A-6DD2D4C570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4924-B3E4-40C9-BF93-E9FE21198DDC}" type="datetimeFigureOut">
              <a:rPr lang="pt-BR" smtClean="0"/>
              <a:t>21/03/2012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13-F026-4141-9F0A-6DD2D4C570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4924-B3E4-40C9-BF93-E9FE21198DDC}" type="datetimeFigureOut">
              <a:rPr lang="pt-BR" smtClean="0"/>
              <a:t>21/03/2012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BE313-F026-4141-9F0A-6DD2D4C570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14924-B3E4-40C9-BF93-E9FE21198DDC}" type="datetimeFigureOut">
              <a:rPr lang="pt-BR" smtClean="0"/>
              <a:t>21/03/2012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BE313-F026-4141-9F0A-6DD2D4C5707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dirty="0" err="1" smtClean="0">
                <a:solidFill>
                  <a:srgbClr val="C00000"/>
                </a:solidFill>
                <a:latin typeface="Arial Narrow" pitchFamily="34" charset="0"/>
              </a:rPr>
              <a:t>Estesiologia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75656" y="4628728"/>
            <a:ext cx="6400800" cy="1752600"/>
          </a:xfrm>
        </p:spPr>
        <p:txBody>
          <a:bodyPr/>
          <a:lstStyle/>
          <a:p>
            <a:pPr algn="r"/>
            <a:r>
              <a:rPr lang="pt-BR" dirty="0" smtClean="0">
                <a:solidFill>
                  <a:schemeClr val="tx1"/>
                </a:solidFill>
                <a:latin typeface="Arial Narrow" pitchFamily="34" charset="0"/>
              </a:rPr>
              <a:t>Profa. Dra. Marta </a:t>
            </a:r>
            <a:r>
              <a:rPr lang="pt-BR" dirty="0" err="1" smtClean="0">
                <a:solidFill>
                  <a:schemeClr val="tx1"/>
                </a:solidFill>
                <a:latin typeface="Arial Narrow" pitchFamily="34" charset="0"/>
              </a:rPr>
              <a:t>Luppi</a:t>
            </a:r>
            <a:endParaRPr lang="pt-BR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596" y="642918"/>
            <a:ext cx="7929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 Narrow" pitchFamily="34" charset="0"/>
              </a:rPr>
              <a:t>Olfato</a:t>
            </a:r>
          </a:p>
          <a:p>
            <a:r>
              <a:rPr lang="pt-BR" sz="2800" dirty="0" smtClean="0">
                <a:latin typeface="Arial Narrow" pitchFamily="34" charset="0"/>
              </a:rPr>
              <a:t>Principal órgão olfatório – nariz – cavidade nasal</a:t>
            </a:r>
          </a:p>
          <a:p>
            <a:endParaRPr lang="pt-BR" sz="2800" dirty="0">
              <a:latin typeface="Arial Narrow" pitchFamily="34" charset="0"/>
            </a:endParaRPr>
          </a:p>
        </p:txBody>
      </p:sp>
      <p:pic>
        <p:nvPicPr>
          <p:cNvPr id="1026" name="Picture 2" descr="Anatomia do nari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85926"/>
            <a:ext cx="4432543" cy="3357586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214282" y="5286388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Narrow" pitchFamily="34" charset="0"/>
              </a:rPr>
              <a:t>Teto da cavidade nasal – mucosa olfatória – células olfativas –  prolongamentos – mergulhados na camada de muco que cobre a mucosa nasal</a:t>
            </a:r>
            <a:endParaRPr lang="pt-BR" sz="24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7158" y="1035683"/>
            <a:ext cx="85725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C00000"/>
                </a:solidFill>
                <a:latin typeface="Arial Narrow" pitchFamily="34" charset="0"/>
              </a:rPr>
              <a:t>Mecanismo da olfação</a:t>
            </a:r>
          </a:p>
          <a:p>
            <a:endParaRPr lang="pt-BR" sz="2400" dirty="0">
              <a:latin typeface="Arial Narrow" pitchFamily="34" charset="0"/>
            </a:endParaRPr>
          </a:p>
          <a:p>
            <a:r>
              <a:rPr lang="pt-BR" sz="2400" dirty="0" smtClean="0">
                <a:latin typeface="Arial Narrow" pitchFamily="34" charset="0"/>
              </a:rPr>
              <a:t>Moléculas de cheiro – dissolvidas no ar – entram na cavidade nasal – se dissolvem no muco – atingem os prolongamentos das células olfativas</a:t>
            </a:r>
          </a:p>
          <a:p>
            <a:endParaRPr lang="pt-BR" sz="2400" dirty="0">
              <a:latin typeface="Arial Narrow" pitchFamily="34" charset="0"/>
            </a:endParaRPr>
          </a:p>
          <a:p>
            <a:r>
              <a:rPr lang="pt-BR" sz="2400" dirty="0" smtClean="0">
                <a:latin typeface="Arial Narrow" pitchFamily="34" charset="0"/>
              </a:rPr>
              <a:t>Células olfativas → mandam impulsos para SNC – onde as sensações olfativas são interpretadas</a:t>
            </a:r>
          </a:p>
          <a:p>
            <a:endParaRPr lang="pt-BR" sz="2400" dirty="0">
              <a:latin typeface="Arial Narrow" pitchFamily="34" charset="0"/>
            </a:endParaRPr>
          </a:p>
          <a:p>
            <a:r>
              <a:rPr lang="pt-BR" sz="2400" dirty="0" smtClean="0">
                <a:latin typeface="Arial Narrow" pitchFamily="34" charset="0"/>
              </a:rPr>
              <a:t>Poucas moléculas dispersar no ar – suficientes para estimular a mucosa – causando-nos a sensação de odor</a:t>
            </a:r>
          </a:p>
          <a:p>
            <a:endParaRPr lang="pt-BR" sz="2400" dirty="0">
              <a:latin typeface="Arial Narrow" pitchFamily="34" charset="0"/>
            </a:endParaRPr>
          </a:p>
          <a:p>
            <a:r>
              <a:rPr lang="pt-BR" sz="2400" dirty="0" smtClean="0">
                <a:latin typeface="Arial Narrow" pitchFamily="34" charset="0"/>
              </a:rPr>
              <a:t>Quanto maior a concentração de moléculas dispersas odoríferas no ar – mais os receptores olfativos são estimulados → maior sensação do cheiro</a:t>
            </a:r>
            <a:endParaRPr lang="pt-BR" sz="24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844" y="857232"/>
            <a:ext cx="80010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Narrow" pitchFamily="34" charset="0"/>
              </a:rPr>
              <a:t>Não sentimos o sabor dos alimentos apenas pelo paladar, mas também pela estimulação das células olfativas</a:t>
            </a:r>
          </a:p>
          <a:p>
            <a:endParaRPr lang="pt-BR" sz="2400" dirty="0">
              <a:latin typeface="Arial Narrow" pitchFamily="34" charset="0"/>
            </a:endParaRPr>
          </a:p>
          <a:p>
            <a:r>
              <a:rPr lang="pt-BR" sz="2400" dirty="0" smtClean="0">
                <a:latin typeface="Arial Narrow" pitchFamily="34" charset="0"/>
              </a:rPr>
              <a:t>Olfato e paladar agem juntos → identificação do gosto dos alimentos</a:t>
            </a:r>
          </a:p>
          <a:p>
            <a:endParaRPr lang="pt-BR" sz="2400" dirty="0">
              <a:latin typeface="Arial Narrow" pitchFamily="34" charset="0"/>
            </a:endParaRPr>
          </a:p>
          <a:p>
            <a:r>
              <a:rPr lang="pt-BR" sz="2400" dirty="0" smtClean="0">
                <a:latin typeface="Arial Narrow" pitchFamily="34" charset="0"/>
              </a:rPr>
              <a:t>Ao ingerirmos alimentos – eles liberam moléculas olfativas – detectadas pela mucosa olfatória  - dão a combinação de sabor e aroma</a:t>
            </a:r>
          </a:p>
          <a:p>
            <a:endParaRPr lang="pt-BR" sz="2400" dirty="0">
              <a:latin typeface="Arial Narrow" pitchFamily="34" charset="0"/>
            </a:endParaRPr>
          </a:p>
          <a:p>
            <a:r>
              <a:rPr lang="pt-BR" sz="2400" dirty="0" smtClean="0">
                <a:latin typeface="Arial Narrow" pitchFamily="34" charset="0"/>
              </a:rPr>
              <a:t>Por isso – resfriado – nariz entupido – não sentimos gosto dos alimentos</a:t>
            </a:r>
          </a:p>
          <a:p>
            <a:endParaRPr lang="pt-BR" dirty="0"/>
          </a:p>
        </p:txBody>
      </p:sp>
      <p:pic>
        <p:nvPicPr>
          <p:cNvPr id="3" name="Imagem 2" descr="olfat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714884"/>
            <a:ext cx="2728619" cy="19291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4348" y="2585861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rgbClr val="C00000"/>
                </a:solidFill>
                <a:latin typeface="Arial Narrow" pitchFamily="34" charset="0"/>
              </a:rPr>
              <a:t>Olfato – grande capacidade adaptativa – quando expostos a forte odor = sensação olfativa intensa – depois de um minuto – sensação diminui – as vezes até se torna imperceptível!!!</a:t>
            </a:r>
            <a:endParaRPr lang="pt-BR" sz="24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0034" y="714356"/>
            <a:ext cx="778674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latin typeface="Arial Narrow" pitchFamily="34" charset="0"/>
              </a:rPr>
              <a:t>5 sentidos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Audição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Olfato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pt-BR" sz="2800" dirty="0" smtClean="0">
                <a:solidFill>
                  <a:srgbClr val="C00000"/>
                </a:solidFill>
                <a:latin typeface="Arial Narrow" pitchFamily="34" charset="0"/>
              </a:rPr>
              <a:t>Paladar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pt-BR" sz="2800" dirty="0" smtClean="0">
                <a:latin typeface="Arial Narrow" pitchFamily="34" charset="0"/>
              </a:rPr>
              <a:t>Visão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pt-BR" sz="2800" dirty="0" smtClean="0">
                <a:latin typeface="Arial Narrow" pitchFamily="34" charset="0"/>
              </a:rPr>
              <a:t>Tato</a:t>
            </a:r>
            <a:endParaRPr lang="pt-BR" sz="2800" dirty="0">
              <a:latin typeface="Arial Narrow" pitchFamily="34" charset="0"/>
            </a:endParaRPr>
          </a:p>
        </p:txBody>
      </p:sp>
      <p:pic>
        <p:nvPicPr>
          <p:cNvPr id="22530" name="Picture 2" descr="http://www.clubenoticia.com.br/public/uploads/noticias/watermark.php?image=523_thumb_331328ccdc815d32833f2124f9d8e134.jpg&amp;opcao_marca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714356"/>
            <a:ext cx="3267063" cy="244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2910" y="785794"/>
            <a:ext cx="7500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Narrow" pitchFamily="34" charset="0"/>
              </a:rPr>
              <a:t>Paladar</a:t>
            </a:r>
          </a:p>
          <a:p>
            <a:endParaRPr lang="pt-BR" sz="2400" dirty="0">
              <a:latin typeface="Arial Narrow" pitchFamily="34" charset="0"/>
            </a:endParaRPr>
          </a:p>
          <a:p>
            <a:r>
              <a:rPr lang="pt-BR" sz="2400" dirty="0" smtClean="0">
                <a:latin typeface="Arial Narrow" pitchFamily="34" charset="0"/>
              </a:rPr>
              <a:t>Percepção do gosto, do sabor das substâncias que compõem os alimentos</a:t>
            </a:r>
          </a:p>
          <a:p>
            <a:endParaRPr lang="pt-BR" sz="2400" dirty="0">
              <a:latin typeface="Arial Narrow" pitchFamily="34" charset="0"/>
            </a:endParaRPr>
          </a:p>
          <a:p>
            <a:r>
              <a:rPr lang="pt-BR" sz="2400" dirty="0" smtClean="0">
                <a:latin typeface="Arial Narrow" pitchFamily="34" charset="0"/>
              </a:rPr>
              <a:t>Células sensoriais localizadas na língua → papilas gustativas</a:t>
            </a:r>
            <a:endParaRPr lang="pt-BR" sz="2400" dirty="0">
              <a:latin typeface="Arial Narrow" pitchFamily="34" charset="0"/>
            </a:endParaRPr>
          </a:p>
        </p:txBody>
      </p:sp>
      <p:pic>
        <p:nvPicPr>
          <p:cNvPr id="26628" name="Picture 4" descr="http://3.bp.blogspot.com/-UJlm7Z-crFw/TcGFXkdzpHI/AAAAAAAAAF4/TfTOTkiFdSQ/s1600/papil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14686"/>
            <a:ext cx="3630826" cy="321471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929190" y="3571876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C00000"/>
                </a:solidFill>
                <a:latin typeface="Arial Narrow" pitchFamily="34" charset="0"/>
              </a:rPr>
              <a:t>Valadas (</a:t>
            </a:r>
            <a:r>
              <a:rPr lang="pt-BR" sz="2400" dirty="0" err="1" smtClean="0">
                <a:solidFill>
                  <a:srgbClr val="C00000"/>
                </a:solidFill>
                <a:latin typeface="Arial Narrow" pitchFamily="34" charset="0"/>
              </a:rPr>
              <a:t>Circunvaladas</a:t>
            </a:r>
            <a:r>
              <a:rPr lang="pt-BR" sz="2400" dirty="0" smtClean="0">
                <a:solidFill>
                  <a:srgbClr val="C00000"/>
                </a:solidFill>
                <a:latin typeface="Arial Narrow" pitchFamily="34" charset="0"/>
              </a:rPr>
              <a:t>)</a:t>
            </a:r>
          </a:p>
          <a:p>
            <a:r>
              <a:rPr lang="pt-BR" sz="2400" dirty="0" smtClean="0">
                <a:solidFill>
                  <a:srgbClr val="C00000"/>
                </a:solidFill>
                <a:latin typeface="Arial Narrow" pitchFamily="34" charset="0"/>
              </a:rPr>
              <a:t>Foliadas</a:t>
            </a:r>
          </a:p>
          <a:p>
            <a:r>
              <a:rPr lang="pt-BR" sz="2400" dirty="0" smtClean="0">
                <a:solidFill>
                  <a:srgbClr val="C00000"/>
                </a:solidFill>
                <a:latin typeface="Arial Narrow" pitchFamily="34" charset="0"/>
              </a:rPr>
              <a:t>Fungiformes</a:t>
            </a:r>
            <a:endParaRPr lang="pt-BR" sz="24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0034" y="785794"/>
            <a:ext cx="7358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Narrow" pitchFamily="34" charset="0"/>
              </a:rPr>
              <a:t>Papilas gustativas – captam quimicamente as características do alimento – transmitem a informação – através de impulsos nervosos – até o cérebro </a:t>
            </a:r>
          </a:p>
          <a:p>
            <a:endParaRPr lang="pt-BR" sz="2400" dirty="0">
              <a:latin typeface="Arial Narrow" pitchFamily="34" charset="0"/>
            </a:endParaRPr>
          </a:p>
          <a:p>
            <a:r>
              <a:rPr lang="pt-BR" sz="2400" dirty="0" smtClean="0">
                <a:latin typeface="Arial Narrow" pitchFamily="34" charset="0"/>
              </a:rPr>
              <a:t>Cérebro – codifica a informação e permite identificação dos 4 sabores básicos: azedo, amargo, doce e salgado</a:t>
            </a:r>
            <a:endParaRPr lang="pt-BR" sz="2400" dirty="0">
              <a:latin typeface="Arial Narrow" pitchFamily="34" charset="0"/>
            </a:endParaRPr>
          </a:p>
        </p:txBody>
      </p:sp>
      <p:pic>
        <p:nvPicPr>
          <p:cNvPr id="27650" name="Picture 2" descr="As regiões sensoriais do sabor dispostas ao longo da língua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500438"/>
            <a:ext cx="3143272" cy="2632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0034" y="714356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Narrow" pitchFamily="34" charset="0"/>
              </a:rPr>
              <a:t>Paladar</a:t>
            </a:r>
          </a:p>
          <a:p>
            <a:endParaRPr lang="pt-BR" sz="2400" dirty="0">
              <a:latin typeface="Arial Narrow" pitchFamily="34" charset="0"/>
            </a:endParaRPr>
          </a:p>
          <a:p>
            <a:r>
              <a:rPr lang="pt-BR" sz="2400" dirty="0" smtClean="0">
                <a:latin typeface="Arial Narrow" pitchFamily="34" charset="0"/>
              </a:rPr>
              <a:t>Intrinsecamente relacionado com o olfato e a visão</a:t>
            </a:r>
          </a:p>
          <a:p>
            <a:r>
              <a:rPr lang="pt-BR" sz="2400" dirty="0" smtClean="0">
                <a:latin typeface="Arial Narrow" pitchFamily="34" charset="0"/>
              </a:rPr>
              <a:t>Fotorreceptores visuais – estimulam a degustação</a:t>
            </a:r>
            <a:endParaRPr lang="pt-BR" sz="2400" dirty="0">
              <a:latin typeface="Arial Narrow" pitchFamily="34" charset="0"/>
            </a:endParaRPr>
          </a:p>
        </p:txBody>
      </p:sp>
      <p:pic>
        <p:nvPicPr>
          <p:cNvPr id="28674" name="Picture 2" descr="http://gatopreto.ciberarte.com.br/wp-content/uploads/2008/09/vega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496"/>
            <a:ext cx="3436036" cy="2286016"/>
          </a:xfrm>
          <a:prstGeom prst="rect">
            <a:avLst/>
          </a:prstGeom>
          <a:noFill/>
        </p:spPr>
      </p:pic>
      <p:pic>
        <p:nvPicPr>
          <p:cNvPr id="28676" name="Picture 4" descr="http://www.ourpatch.com.au/system/attachments/premium_assets/0000/0455/blue_eye_cod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000108"/>
            <a:ext cx="2520531" cy="2085957"/>
          </a:xfrm>
          <a:prstGeom prst="rect">
            <a:avLst/>
          </a:prstGeom>
          <a:noFill/>
        </p:spPr>
      </p:pic>
      <p:pic>
        <p:nvPicPr>
          <p:cNvPr id="28678" name="Picture 6" descr="http://alisoneats.files.wordpress.com/2009/05/fruittar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8032" y="3786190"/>
            <a:ext cx="3985934" cy="2690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71472" y="785794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latin typeface="Arial Narrow" pitchFamily="34" charset="0"/>
              </a:rPr>
              <a:t>5 sentidos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Audição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Olfato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Paladar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pt-BR" sz="2800" dirty="0" smtClean="0">
                <a:solidFill>
                  <a:srgbClr val="C00000"/>
                </a:solidFill>
                <a:latin typeface="Arial Narrow" pitchFamily="34" charset="0"/>
              </a:rPr>
              <a:t>Visão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pt-BR" sz="2800" dirty="0" smtClean="0">
                <a:latin typeface="Arial Narrow" pitchFamily="34" charset="0"/>
              </a:rPr>
              <a:t>Tato</a:t>
            </a:r>
            <a:endParaRPr lang="pt-BR" sz="2800" dirty="0">
              <a:latin typeface="Arial Narrow" pitchFamily="34" charset="0"/>
            </a:endParaRPr>
          </a:p>
        </p:txBody>
      </p:sp>
      <p:pic>
        <p:nvPicPr>
          <p:cNvPr id="29698" name="Picture 2" descr="http://www.alainafflelou.pt/assets/image/salud/anomalias/binocular/img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000108"/>
            <a:ext cx="4257675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596" y="357166"/>
            <a:ext cx="76438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Narrow" pitchFamily="34" charset="0"/>
              </a:rPr>
              <a:t>Visão</a:t>
            </a:r>
          </a:p>
          <a:p>
            <a:endParaRPr lang="pt-BR" sz="2400" dirty="0">
              <a:latin typeface="Arial Narrow" pitchFamily="34" charset="0"/>
            </a:endParaRPr>
          </a:p>
          <a:p>
            <a:r>
              <a:rPr lang="pt-BR" sz="2400" dirty="0" smtClean="0">
                <a:latin typeface="Arial Narrow" pitchFamily="34" charset="0"/>
              </a:rPr>
              <a:t>Capacidade enxergar tudo a nossa volta</a:t>
            </a:r>
          </a:p>
          <a:p>
            <a:endParaRPr lang="pt-BR" sz="2400" dirty="0" smtClean="0">
              <a:latin typeface="Arial Narrow" pitchFamily="34" charset="0"/>
            </a:endParaRPr>
          </a:p>
          <a:p>
            <a:r>
              <a:rPr lang="pt-BR" sz="2400" dirty="0" smtClean="0">
                <a:latin typeface="Arial Narrow" pitchFamily="34" charset="0"/>
              </a:rPr>
              <a:t>Órgão responsável – olho – globo ocular</a:t>
            </a:r>
          </a:p>
          <a:p>
            <a:r>
              <a:rPr lang="pt-BR" sz="2400" dirty="0" smtClean="0">
                <a:latin typeface="Arial Narrow" pitchFamily="34" charset="0"/>
              </a:rPr>
              <a:t>Interior de cavidades ósseas = órbitas</a:t>
            </a:r>
          </a:p>
          <a:p>
            <a:endParaRPr lang="pt-BR" sz="2400" dirty="0">
              <a:latin typeface="Arial Narrow" pitchFamily="34" charset="0"/>
            </a:endParaRPr>
          </a:p>
        </p:txBody>
      </p:sp>
      <p:pic>
        <p:nvPicPr>
          <p:cNvPr id="30722" name="Picture 2" descr="http://2.bp.blogspot.com/_xNxMeZFMD2Y/SAPSEa3rn5I/AAAAAAAABbg/6oA6NA2jAfg/s320/Imagen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071546"/>
            <a:ext cx="2924175" cy="3048001"/>
          </a:xfrm>
          <a:prstGeom prst="rect">
            <a:avLst/>
          </a:prstGeom>
          <a:noFill/>
        </p:spPr>
      </p:pic>
      <p:pic>
        <p:nvPicPr>
          <p:cNvPr id="30724" name="Picture 4" descr="http://www.sac.org.br/Apr_ol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071810"/>
            <a:ext cx="3086100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4290"/>
            <a:ext cx="8401080" cy="5786478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 Narrow" pitchFamily="34" charset="0"/>
              </a:rPr>
              <a:t>5 sentidos</a:t>
            </a:r>
          </a:p>
          <a:p>
            <a:pPr lvl="1"/>
            <a:r>
              <a:rPr lang="pt-BR" dirty="0" smtClean="0">
                <a:latin typeface="Arial Narrow" pitchFamily="34" charset="0"/>
              </a:rPr>
              <a:t>Audição</a:t>
            </a:r>
          </a:p>
          <a:p>
            <a:pPr lvl="1"/>
            <a:r>
              <a:rPr lang="pt-BR" dirty="0" smtClean="0">
                <a:latin typeface="Arial Narrow" pitchFamily="34" charset="0"/>
              </a:rPr>
              <a:t>Olfato</a:t>
            </a:r>
          </a:p>
          <a:p>
            <a:pPr lvl="1"/>
            <a:r>
              <a:rPr lang="pt-BR" dirty="0" smtClean="0">
                <a:latin typeface="Arial Narrow" pitchFamily="34" charset="0"/>
              </a:rPr>
              <a:t>Paladar</a:t>
            </a:r>
          </a:p>
          <a:p>
            <a:pPr lvl="1"/>
            <a:r>
              <a:rPr lang="pt-BR" dirty="0" smtClean="0">
                <a:latin typeface="Arial Narrow" pitchFamily="34" charset="0"/>
              </a:rPr>
              <a:t>Visão </a:t>
            </a:r>
          </a:p>
          <a:p>
            <a:pPr lvl="1"/>
            <a:r>
              <a:rPr lang="pt-BR" dirty="0" smtClean="0">
                <a:latin typeface="Arial Narrow" pitchFamily="34" charset="0"/>
              </a:rPr>
              <a:t>Tato</a:t>
            </a:r>
          </a:p>
          <a:p>
            <a:pPr lvl="1"/>
            <a:endParaRPr lang="pt-BR" dirty="0" smtClean="0">
              <a:latin typeface="Arial Narrow" pitchFamily="34" charset="0"/>
            </a:endParaRPr>
          </a:p>
          <a:p>
            <a:pPr lvl="1">
              <a:buNone/>
            </a:pPr>
            <a:r>
              <a:rPr lang="pt-BR" dirty="0" smtClean="0">
                <a:latin typeface="Arial Narrow" pitchFamily="34" charset="0"/>
              </a:rPr>
              <a:t>Propiciam relação com o meio que vivemos</a:t>
            </a:r>
          </a:p>
          <a:p>
            <a:pPr lvl="1">
              <a:buNone/>
            </a:pPr>
            <a:r>
              <a:rPr lang="pt-BR" dirty="0" smtClean="0">
                <a:latin typeface="Arial Narrow" pitchFamily="34" charset="0"/>
              </a:rPr>
              <a:t>O corpo percebe o que está ao nosso redor – através de receptores especializados</a:t>
            </a:r>
          </a:p>
          <a:p>
            <a:pPr lvl="1"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2844" y="500042"/>
            <a:ext cx="83582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Narrow" pitchFamily="34" charset="0"/>
              </a:rPr>
              <a:t>Globo ocular </a:t>
            </a:r>
          </a:p>
          <a:p>
            <a:r>
              <a:rPr lang="pt-BR" sz="2400" dirty="0" smtClean="0">
                <a:latin typeface="Arial Narrow" pitchFamily="34" charset="0"/>
              </a:rPr>
              <a:t>3 camadas</a:t>
            </a:r>
          </a:p>
          <a:p>
            <a:endParaRPr lang="pt-BR" sz="2400" dirty="0">
              <a:latin typeface="Arial Narrow" pitchFamily="34" charset="0"/>
            </a:endParaRPr>
          </a:p>
          <a:p>
            <a:r>
              <a:rPr lang="pt-BR" sz="2400" dirty="0" smtClean="0">
                <a:latin typeface="Arial Narrow" pitchFamily="34" charset="0"/>
              </a:rPr>
              <a:t>Externa – Tecido conjuntivo – esclera – córnea</a:t>
            </a:r>
          </a:p>
          <a:p>
            <a:r>
              <a:rPr lang="pt-BR" sz="2400" dirty="0" smtClean="0">
                <a:latin typeface="Arial Narrow" pitchFamily="34" charset="0"/>
              </a:rPr>
              <a:t>Média – Vascular – Coróide </a:t>
            </a:r>
          </a:p>
          <a:p>
            <a:r>
              <a:rPr lang="pt-BR" sz="2400" dirty="0" smtClean="0">
                <a:latin typeface="Arial Narrow" pitchFamily="34" charset="0"/>
              </a:rPr>
              <a:t>Interna – Nervosa – Retina</a:t>
            </a:r>
          </a:p>
          <a:p>
            <a:endParaRPr lang="pt-BR" sz="2400" dirty="0">
              <a:latin typeface="Arial Narrow" pitchFamily="34" charset="0"/>
            </a:endParaRPr>
          </a:p>
          <a:p>
            <a:endParaRPr lang="pt-BR" sz="2400" dirty="0" smtClean="0">
              <a:latin typeface="Arial Narrow" pitchFamily="34" charset="0"/>
            </a:endParaRPr>
          </a:p>
          <a:p>
            <a:r>
              <a:rPr lang="pt-BR" sz="2400" dirty="0" smtClean="0">
                <a:latin typeface="Arial Narrow" pitchFamily="34" charset="0"/>
              </a:rPr>
              <a:t>Na esclera – inserção dos músculos</a:t>
            </a:r>
          </a:p>
          <a:p>
            <a:r>
              <a:rPr lang="pt-BR" sz="2400" dirty="0" smtClean="0">
                <a:latin typeface="Arial Narrow" pitchFamily="34" charset="0"/>
              </a:rPr>
              <a:t>Extrínsecos – movimentação do</a:t>
            </a:r>
          </a:p>
          <a:p>
            <a:r>
              <a:rPr lang="pt-BR" sz="2400" dirty="0" smtClean="0">
                <a:latin typeface="Arial Narrow" pitchFamily="34" charset="0"/>
              </a:rPr>
              <a:t>Globo ocular</a:t>
            </a:r>
            <a:endParaRPr lang="pt-BR" sz="2400" dirty="0">
              <a:latin typeface="Arial Narrow" pitchFamily="34" charset="0"/>
            </a:endParaRPr>
          </a:p>
        </p:txBody>
      </p:sp>
      <p:pic>
        <p:nvPicPr>
          <p:cNvPr id="31748" name="Picture 4" descr="http://www.gruporetina.org.br/img/olh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28802"/>
            <a:ext cx="4371975" cy="3638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1.bp.blogspot.com/_Z6bhKADnq3A/TGHvu3j-4ZI/AAAAAAAAAFQ/FhDh2zJjZeI/s1600/corn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4934" y="1000108"/>
            <a:ext cx="6438900" cy="3705225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500034" y="5286388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Narrow" pitchFamily="34" charset="0"/>
              </a:rPr>
              <a:t>Camada externa – tecido conjuntivo – esclera e córnea</a:t>
            </a:r>
          </a:p>
          <a:p>
            <a:r>
              <a:rPr lang="pt-BR" sz="2400" dirty="0" smtClean="0">
                <a:latin typeface="Arial Narrow" pitchFamily="34" charset="0"/>
              </a:rPr>
              <a:t>Córnea – transparente – com maior curvatura</a:t>
            </a:r>
            <a:endParaRPr lang="pt-BR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314" y="285728"/>
            <a:ext cx="857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>
                <a:latin typeface="Arial Narrow" pitchFamily="34" charset="0"/>
              </a:rPr>
              <a:t>Corióide</a:t>
            </a:r>
            <a:r>
              <a:rPr lang="pt-BR" sz="2400" dirty="0" smtClean="0">
                <a:latin typeface="Arial Narrow" pitchFamily="34" charset="0"/>
              </a:rPr>
              <a:t> – Camada média (vascular)</a:t>
            </a:r>
          </a:p>
          <a:p>
            <a:endParaRPr lang="pt-BR" sz="2400" dirty="0">
              <a:latin typeface="Arial Narrow" pitchFamily="34" charset="0"/>
            </a:endParaRPr>
          </a:p>
          <a:p>
            <a:r>
              <a:rPr lang="pt-BR" sz="2400" dirty="0" smtClean="0">
                <a:latin typeface="Arial Narrow" pitchFamily="34" charset="0"/>
              </a:rPr>
              <a:t>Vasos sanguíneos e melanina – nutrir e absorver luz que chega à retina</a:t>
            </a:r>
            <a:endParaRPr lang="pt-BR" sz="2400" dirty="0">
              <a:latin typeface="Arial Narrow" pitchFamily="34" charset="0"/>
            </a:endParaRPr>
          </a:p>
        </p:txBody>
      </p:sp>
      <p:pic>
        <p:nvPicPr>
          <p:cNvPr id="33794" name="Picture 2" descr="http://www.gruporetina.org.br/img/olh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3513597" cy="2924171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4500594" y="2143117"/>
            <a:ext cx="478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Narrow" pitchFamily="34" charset="0"/>
              </a:rPr>
              <a:t>Íris – parte anterior da coróide  - estrutura muscular – variação de cores</a:t>
            </a:r>
            <a:endParaRPr lang="pt-BR" sz="2400" dirty="0">
              <a:latin typeface="Arial Narrow" pitchFamily="34" charset="0"/>
            </a:endParaRPr>
          </a:p>
        </p:txBody>
      </p:sp>
      <p:pic>
        <p:nvPicPr>
          <p:cNvPr id="33796" name="Picture 4" descr="http://www.unifesp.br/doftalmo/pgoftalmo/images/fotos/bbc34d75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071810"/>
            <a:ext cx="2435730" cy="2429746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500034" y="5929330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Narrow" pitchFamily="34" charset="0"/>
              </a:rPr>
              <a:t>Na </a:t>
            </a:r>
            <a:r>
              <a:rPr lang="pt-BR" sz="2400" dirty="0">
                <a:latin typeface="Arial Narrow" pitchFamily="34" charset="0"/>
              </a:rPr>
              <a:t>Í</a:t>
            </a:r>
            <a:r>
              <a:rPr lang="pt-BR" sz="2400" dirty="0" smtClean="0">
                <a:latin typeface="Arial Narrow" pitchFamily="34" charset="0"/>
              </a:rPr>
              <a:t>ris – orifício central – pupila – entrada da luz no globo ocular</a:t>
            </a:r>
          </a:p>
          <a:p>
            <a:r>
              <a:rPr lang="pt-BR" sz="2400" dirty="0" smtClean="0">
                <a:latin typeface="Arial Narrow" pitchFamily="34" charset="0"/>
              </a:rPr>
              <a:t>Íris controla a entrada de luz </a:t>
            </a:r>
            <a:endParaRPr lang="pt-BR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1.bp.blogspot.com/_IMWEOEwlUzY/Sr2czGCF1HI/AAAAAAAAAGk/jrK5yCXPGpw/s320/olho+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2973607" cy="3643338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3929058" y="1883623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Narrow" pitchFamily="34" charset="0"/>
              </a:rPr>
              <a:t>Ambiente mal iluminado – orifício da pupila aumenta</a:t>
            </a:r>
            <a:endParaRPr lang="pt-BR" sz="2400" dirty="0">
              <a:latin typeface="Arial Narrow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857620" y="3786190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Narrow" pitchFamily="34" charset="0"/>
              </a:rPr>
              <a:t>Ambiente bem iluminado – orifício da pupila diminui – ↓ luminosidade → proteção das células da retina </a:t>
            </a:r>
            <a:endParaRPr lang="pt-BR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4.bp.blogspot.com/_IMWEOEwlUzY/Sr2eJKpovAI/AAAAAAAAAHE/maR_hqjnmzw/s1600/olho+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00438"/>
            <a:ext cx="5273620" cy="3143272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428596" y="428604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Narrow" pitchFamily="34" charset="0"/>
              </a:rPr>
              <a:t>Lente ou cristalino</a:t>
            </a:r>
          </a:p>
          <a:p>
            <a:endParaRPr lang="pt-BR" sz="2400" dirty="0">
              <a:latin typeface="Arial Narrow" pitchFamily="34" charset="0"/>
            </a:endParaRPr>
          </a:p>
          <a:p>
            <a:r>
              <a:rPr lang="pt-BR" sz="2400" dirty="0" smtClean="0">
                <a:latin typeface="Arial Narrow" pitchFamily="34" charset="0"/>
              </a:rPr>
              <a:t>Atrás da íris</a:t>
            </a:r>
          </a:p>
          <a:p>
            <a:r>
              <a:rPr lang="pt-BR" sz="2400" dirty="0" smtClean="0">
                <a:latin typeface="Arial Narrow" pitchFamily="34" charset="0"/>
              </a:rPr>
              <a:t>Formato biconvexo – orienta passagem da luz para retina</a:t>
            </a:r>
          </a:p>
          <a:p>
            <a:r>
              <a:rPr lang="pt-BR" sz="2400" dirty="0" smtClean="0">
                <a:latin typeface="Arial Narrow" pitchFamily="34" charset="0"/>
              </a:rPr>
              <a:t>Cercado por fluido – câmara anterior (humor aquoso) e posterior (humor vítreo)</a:t>
            </a:r>
            <a:endParaRPr lang="pt-BR" sz="2400" dirty="0">
              <a:latin typeface="Arial Narrow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57290" y="2643182"/>
            <a:ext cx="7358114" cy="85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 Narrow" pitchFamily="34" charset="0"/>
              </a:rPr>
              <a:t>Com envelhecimento o cristalino vai perdendo sua transparência – </a:t>
            </a:r>
            <a:r>
              <a:rPr lang="pt-BR" sz="2400" dirty="0" smtClean="0">
                <a:solidFill>
                  <a:srgbClr val="C00000"/>
                </a:solidFill>
                <a:latin typeface="Arial Narrow" pitchFamily="34" charset="0"/>
              </a:rPr>
              <a:t>catarata (</a:t>
            </a:r>
            <a:r>
              <a:rPr lang="pt-BR" sz="2400" dirty="0" err="1" smtClean="0">
                <a:solidFill>
                  <a:srgbClr val="C00000"/>
                </a:solidFill>
                <a:latin typeface="Arial Narrow" pitchFamily="34" charset="0"/>
              </a:rPr>
              <a:t>opacificação</a:t>
            </a:r>
            <a:r>
              <a:rPr lang="pt-BR" sz="2400" dirty="0" smtClean="0">
                <a:solidFill>
                  <a:srgbClr val="C00000"/>
                </a:solidFill>
                <a:latin typeface="Arial Narrow" pitchFamily="34" charset="0"/>
              </a:rPr>
              <a:t> do cristalino)</a:t>
            </a:r>
            <a:endParaRPr lang="pt-BR" sz="24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32" y="71414"/>
            <a:ext cx="621510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Narrow" pitchFamily="34" charset="0"/>
              </a:rPr>
              <a:t>Retina (camada interna)</a:t>
            </a:r>
          </a:p>
          <a:p>
            <a:endParaRPr lang="pt-BR" sz="2400" dirty="0">
              <a:latin typeface="Arial Narrow" pitchFamily="34" charset="0"/>
            </a:endParaRPr>
          </a:p>
          <a:p>
            <a:r>
              <a:rPr lang="pt-BR" sz="2400" dirty="0" smtClean="0">
                <a:latin typeface="Arial Narrow" pitchFamily="34" charset="0"/>
              </a:rPr>
              <a:t>Membrana mais interna – atrás da coróide</a:t>
            </a:r>
          </a:p>
          <a:p>
            <a:r>
              <a:rPr lang="pt-BR" sz="2400" dirty="0" smtClean="0">
                <a:latin typeface="Arial Narrow" pitchFamily="34" charset="0"/>
              </a:rPr>
              <a:t>Contém as células fotossensíveis – Cones e Bastonetes</a:t>
            </a:r>
          </a:p>
          <a:p>
            <a:endParaRPr lang="pt-BR" sz="2400" dirty="0">
              <a:latin typeface="Arial Narrow" pitchFamily="34" charset="0"/>
            </a:endParaRPr>
          </a:p>
          <a:p>
            <a:endParaRPr lang="pt-BR" sz="2400" dirty="0" smtClean="0">
              <a:latin typeface="Arial Narrow" pitchFamily="34" charset="0"/>
            </a:endParaRPr>
          </a:p>
          <a:p>
            <a:r>
              <a:rPr lang="pt-BR" sz="2400" dirty="0" smtClean="0">
                <a:solidFill>
                  <a:srgbClr val="C00000"/>
                </a:solidFill>
                <a:latin typeface="Arial Narrow" pitchFamily="34" charset="0"/>
              </a:rPr>
              <a:t>Bastonetes</a:t>
            </a:r>
            <a:r>
              <a:rPr lang="pt-BR" sz="2400" dirty="0" smtClean="0">
                <a:latin typeface="Arial Narrow" pitchFamily="34" charset="0"/>
              </a:rPr>
              <a:t> – extremamente sensíveis a luz – importante em situações de pouca luminosidade</a:t>
            </a:r>
          </a:p>
          <a:p>
            <a:r>
              <a:rPr lang="pt-BR" sz="2400" dirty="0" smtClean="0">
                <a:latin typeface="Arial Narrow" pitchFamily="34" charset="0"/>
              </a:rPr>
              <a:t>(grande quantidade em animais de hábito noturno)</a:t>
            </a:r>
          </a:p>
          <a:p>
            <a:endParaRPr lang="pt-BR" sz="2400" dirty="0" smtClean="0">
              <a:latin typeface="Arial Narrow" pitchFamily="34" charset="0"/>
            </a:endParaRPr>
          </a:p>
          <a:p>
            <a:r>
              <a:rPr lang="pt-BR" sz="2400" dirty="0" smtClean="0">
                <a:solidFill>
                  <a:srgbClr val="C00000"/>
                </a:solidFill>
                <a:latin typeface="Arial Narrow" pitchFamily="34" charset="0"/>
              </a:rPr>
              <a:t>Cones</a:t>
            </a:r>
            <a:r>
              <a:rPr lang="pt-BR" sz="2400" dirty="0" smtClean="0">
                <a:latin typeface="Arial Narrow" pitchFamily="34" charset="0"/>
              </a:rPr>
              <a:t> – células capazes de distinguir cores – menos sensíveis a luz – fornecem imagem mais nítida - rica em detalhes </a:t>
            </a:r>
          </a:p>
          <a:p>
            <a:endParaRPr lang="pt-BR" sz="2400" dirty="0" smtClean="0">
              <a:latin typeface="Arial Narrow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36866" name="Picture 2" descr="http://hamwaves.com/antennas/diel-rod/retina_anatom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9325" y="3071810"/>
            <a:ext cx="3114675" cy="3295651"/>
          </a:xfrm>
          <a:prstGeom prst="rect">
            <a:avLst/>
          </a:prstGeom>
          <a:noFill/>
        </p:spPr>
      </p:pic>
      <p:pic>
        <p:nvPicPr>
          <p:cNvPr id="36868" name="Picture 4" descr="http://www.portaldaoftalmologia.com.br/site/site2010/images/stories/ret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85728"/>
            <a:ext cx="2619375" cy="2457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ortaldaoftalmologia.com.br/site/site2010/images/stories/ret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3274240" cy="3071834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3786182" y="1514291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Narrow" pitchFamily="34" charset="0"/>
              </a:rPr>
              <a:t>Fóvea – local onde a imagem do objeto é projetada – nessa região – apenas cones – maximiza qualidade visual</a:t>
            </a:r>
            <a:endParaRPr lang="pt-BR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topnews.net.nz/images/retin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4486275" cy="4057650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4857752" y="3610277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Narrow" pitchFamily="34" charset="0"/>
              </a:rPr>
              <a:t>Nervo óptico</a:t>
            </a:r>
            <a:endParaRPr lang="pt-BR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42910" y="857232"/>
            <a:ext cx="79296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Narrow" pitchFamily="34" charset="0"/>
              </a:rPr>
              <a:t>Problemas de visão – </a:t>
            </a:r>
            <a:r>
              <a:rPr lang="pt-BR" sz="2400" dirty="0">
                <a:latin typeface="Arial Narrow" pitchFamily="34" charset="0"/>
              </a:rPr>
              <a:t>o</a:t>
            </a:r>
            <a:r>
              <a:rPr lang="pt-BR" sz="2400" dirty="0" smtClean="0">
                <a:latin typeface="Arial Narrow" pitchFamily="34" charset="0"/>
              </a:rPr>
              <a:t>correm em razão da incapacidade focalizar as imagens sobre a retina</a:t>
            </a:r>
          </a:p>
          <a:p>
            <a:endParaRPr lang="pt-BR" sz="2400" dirty="0">
              <a:latin typeface="Arial Narrow" pitchFamily="34" charset="0"/>
            </a:endParaRPr>
          </a:p>
          <a:p>
            <a:r>
              <a:rPr lang="pt-BR" sz="2400" dirty="0" smtClean="0">
                <a:latin typeface="Arial Narrow" pitchFamily="34" charset="0"/>
              </a:rPr>
              <a:t>Miopia</a:t>
            </a:r>
          </a:p>
          <a:p>
            <a:r>
              <a:rPr lang="pt-BR" sz="2400" dirty="0" smtClean="0">
                <a:latin typeface="Arial Narrow" pitchFamily="34" charset="0"/>
              </a:rPr>
              <a:t>Hipermetropia</a:t>
            </a:r>
          </a:p>
          <a:p>
            <a:r>
              <a:rPr lang="pt-BR" sz="2400" dirty="0" smtClean="0">
                <a:latin typeface="Arial Narrow" pitchFamily="34" charset="0"/>
              </a:rPr>
              <a:t>Astigmatismo</a:t>
            </a:r>
          </a:p>
          <a:p>
            <a:r>
              <a:rPr lang="pt-BR" sz="2400" dirty="0" smtClean="0">
                <a:latin typeface="Arial Narrow" pitchFamily="34" charset="0"/>
              </a:rPr>
              <a:t>Vista cansada</a:t>
            </a:r>
          </a:p>
          <a:p>
            <a:endParaRPr lang="pt-BR" sz="2400" dirty="0">
              <a:latin typeface="Arial Narrow" pitchFamily="34" charset="0"/>
            </a:endParaRPr>
          </a:p>
          <a:p>
            <a:endParaRPr lang="pt-BR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5720" y="50004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 smtClean="0">
                <a:latin typeface="Arial Narrow" pitchFamily="34" charset="0"/>
              </a:rPr>
              <a:t>5 sentidos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Audição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Olfato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Paladar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Visão</a:t>
            </a:r>
            <a:r>
              <a:rPr lang="pt-BR" sz="2800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pt-BR" sz="2800" dirty="0" smtClean="0">
                <a:solidFill>
                  <a:srgbClr val="C00000"/>
                </a:solidFill>
                <a:latin typeface="Arial Narrow" pitchFamily="34" charset="0"/>
              </a:rPr>
              <a:t>Tato</a:t>
            </a:r>
            <a:endParaRPr lang="pt-BR" sz="28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39938" name="Picture 2" descr="http://www.clickescolar.com.br/wp-content/uploads/2010/05/ta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836" y="1071546"/>
            <a:ext cx="320434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latin typeface="Arial Narrow" pitchFamily="34" charset="0"/>
              </a:rPr>
              <a:t>Audição</a:t>
            </a:r>
            <a:endParaRPr lang="pt-BR" sz="4000" dirty="0">
              <a:latin typeface="Arial Narrow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 Narrow" pitchFamily="34" charset="0"/>
              </a:rPr>
              <a:t>Captação e interpretação das ondas sonoras</a:t>
            </a:r>
          </a:p>
          <a:p>
            <a:pPr lvl="1"/>
            <a:r>
              <a:rPr lang="pt-BR" sz="2400" dirty="0" smtClean="0">
                <a:latin typeface="Arial Narrow" pitchFamily="34" charset="0"/>
              </a:rPr>
              <a:t>Órgão responsável: Orelha   Externa, média e interna</a:t>
            </a:r>
          </a:p>
          <a:p>
            <a:pPr lvl="1">
              <a:buNone/>
            </a:pPr>
            <a:endParaRPr lang="pt-BR" sz="2400" dirty="0" smtClean="0">
              <a:latin typeface="Arial Narrow" pitchFamily="34" charset="0"/>
            </a:endParaRPr>
          </a:p>
          <a:p>
            <a:pPr lvl="1"/>
            <a:r>
              <a:rPr lang="pt-BR" sz="2400" dirty="0" smtClean="0">
                <a:latin typeface="Arial Narrow" pitchFamily="34" charset="0"/>
              </a:rPr>
              <a:t>                    </a:t>
            </a:r>
            <a:r>
              <a:rPr lang="pt-BR" sz="2400" dirty="0" smtClean="0">
                <a:solidFill>
                  <a:srgbClr val="C00000"/>
                </a:solidFill>
                <a:latin typeface="Arial Narrow" pitchFamily="34" charset="0"/>
              </a:rPr>
              <a:t>Orelha externa </a:t>
            </a:r>
            <a:r>
              <a:rPr lang="pt-BR" sz="2400" dirty="0" smtClean="0">
                <a:latin typeface="Arial Narrow" pitchFamily="34" charset="0"/>
              </a:rPr>
              <a:t>= nossa orelha → capta o som que</a:t>
            </a:r>
          </a:p>
          <a:p>
            <a:pPr lvl="1"/>
            <a:r>
              <a:rPr lang="pt-BR" sz="2400" dirty="0">
                <a:latin typeface="Arial Narrow" pitchFamily="34" charset="0"/>
              </a:rPr>
              <a:t> </a:t>
            </a:r>
            <a:r>
              <a:rPr lang="pt-BR" sz="2400" dirty="0" smtClean="0">
                <a:latin typeface="Arial Narrow" pitchFamily="34" charset="0"/>
              </a:rPr>
              <a:t>                    passa pelo canal auditivo até chegar ao tímpano</a:t>
            </a:r>
          </a:p>
          <a:p>
            <a:pPr lvl="1" algn="just"/>
            <a:endParaRPr lang="pt-BR" sz="2400" dirty="0">
              <a:latin typeface="Arial Narrow" pitchFamily="34" charset="0"/>
            </a:endParaRPr>
          </a:p>
        </p:txBody>
      </p:sp>
      <p:pic>
        <p:nvPicPr>
          <p:cNvPr id="4" name="Imagem 3" descr="orel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000372"/>
            <a:ext cx="1571050" cy="157105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714612" y="4071942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Narrow" pitchFamily="34" charset="0"/>
              </a:rPr>
              <a:t>Glândulas sebáceas -  produção de cera → proteção  contra microorganismos e poeira </a:t>
            </a:r>
            <a:endParaRPr lang="pt-BR" sz="24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596" y="1035683"/>
            <a:ext cx="835824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Narrow" pitchFamily="34" charset="0"/>
              </a:rPr>
              <a:t>Tato</a:t>
            </a:r>
          </a:p>
          <a:p>
            <a:endParaRPr lang="pt-BR" sz="2400" dirty="0" smtClean="0">
              <a:latin typeface="Arial Narrow" pitchFamily="34" charset="0"/>
            </a:endParaRPr>
          </a:p>
          <a:p>
            <a:r>
              <a:rPr lang="pt-BR" sz="2400" dirty="0" smtClean="0">
                <a:latin typeface="Arial Narrow" pitchFamily="34" charset="0"/>
              </a:rPr>
              <a:t>Capacidade de sentirmos vibrações e toques</a:t>
            </a:r>
          </a:p>
          <a:p>
            <a:endParaRPr lang="pt-BR" sz="2400" dirty="0">
              <a:latin typeface="Arial Narrow" pitchFamily="34" charset="0"/>
            </a:endParaRPr>
          </a:p>
          <a:p>
            <a:r>
              <a:rPr lang="pt-BR" sz="2400" dirty="0" smtClean="0">
                <a:latin typeface="Arial Narrow" pitchFamily="34" charset="0"/>
              </a:rPr>
              <a:t>Olfato, visão, paladar, audição → órgãos do sentido – todos se encontram em uma região específica do corpo</a:t>
            </a:r>
          </a:p>
          <a:p>
            <a:endParaRPr lang="pt-BR" sz="2400" dirty="0">
              <a:latin typeface="Arial Narrow" pitchFamily="34" charset="0"/>
            </a:endParaRPr>
          </a:p>
          <a:p>
            <a:r>
              <a:rPr lang="pt-BR" sz="2400" dirty="0" smtClean="0">
                <a:latin typeface="Arial Narrow" pitchFamily="34" charset="0"/>
              </a:rPr>
              <a:t>Tato – pele está repleta de receptores, em todas as partes do corpo → sensação de toques, vibração, pressão e temperatura</a:t>
            </a:r>
          </a:p>
          <a:p>
            <a:endParaRPr lang="pt-BR" sz="2400" dirty="0">
              <a:latin typeface="Arial Narrow" pitchFamily="34" charset="0"/>
            </a:endParaRPr>
          </a:p>
          <a:p>
            <a:pPr algn="ctr"/>
            <a:r>
              <a:rPr lang="pt-BR" sz="2400" dirty="0" smtClean="0">
                <a:solidFill>
                  <a:srgbClr val="C00000"/>
                </a:solidFill>
                <a:latin typeface="Arial Narrow" pitchFamily="34" charset="0"/>
              </a:rPr>
              <a:t>Receptores estimulados → estímulos transformados em impulsos nervosos → enviados ao sistema nervoso central, para serem interpretados e respondidos</a:t>
            </a: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endParaRPr lang="pt-BR" sz="2400" dirty="0" smtClean="0">
              <a:latin typeface="Arial Narrow" pitchFamily="34" charset="0"/>
            </a:endParaRPr>
          </a:p>
          <a:p>
            <a:endParaRPr lang="pt-BR" sz="2400" dirty="0">
              <a:latin typeface="Arial Narrow" pitchFamily="34" charset="0"/>
            </a:endParaRPr>
          </a:p>
          <a:p>
            <a:endParaRPr lang="pt-BR" sz="2400" dirty="0" smtClean="0">
              <a:latin typeface="Arial Narrow" pitchFamily="34" charset="0"/>
            </a:endParaRPr>
          </a:p>
          <a:p>
            <a:endParaRPr lang="pt-BR" sz="2400" dirty="0">
              <a:latin typeface="Arial Narrow" pitchFamily="34" charset="0"/>
            </a:endParaRPr>
          </a:p>
          <a:p>
            <a:endParaRPr lang="pt-BR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596" y="285728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Narrow" pitchFamily="34" charset="0"/>
              </a:rPr>
              <a:t>Diferentes receptores (estruturas de células nervosas) – para diferentes sensações</a:t>
            </a:r>
          </a:p>
          <a:p>
            <a:endParaRPr lang="pt-BR" sz="2400" dirty="0">
              <a:latin typeface="Arial Narrow" pitchFamily="34" charset="0"/>
            </a:endParaRPr>
          </a:p>
          <a:p>
            <a:r>
              <a:rPr lang="pt-BR" sz="2400" dirty="0" smtClean="0">
                <a:solidFill>
                  <a:srgbClr val="C00000"/>
                </a:solidFill>
                <a:latin typeface="Arial Narrow" pitchFamily="34" charset="0"/>
              </a:rPr>
              <a:t>Receptores de </a:t>
            </a:r>
            <a:r>
              <a:rPr lang="pt-BR" sz="2400" dirty="0" err="1" smtClean="0">
                <a:solidFill>
                  <a:srgbClr val="C00000"/>
                </a:solidFill>
                <a:latin typeface="Arial Narrow" pitchFamily="34" charset="0"/>
              </a:rPr>
              <a:t>Paccini</a:t>
            </a:r>
            <a:r>
              <a:rPr lang="pt-BR" sz="2400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pt-BR" sz="2400" dirty="0" smtClean="0">
                <a:latin typeface="Arial Narrow" pitchFamily="34" charset="0"/>
              </a:rPr>
              <a:t>– vibrações e movimentos rápidos de tecido</a:t>
            </a:r>
          </a:p>
          <a:p>
            <a:r>
              <a:rPr lang="pt-BR" sz="2400" dirty="0" smtClean="0">
                <a:solidFill>
                  <a:srgbClr val="C00000"/>
                </a:solidFill>
                <a:latin typeface="Arial Narrow" pitchFamily="34" charset="0"/>
              </a:rPr>
              <a:t>Discos de </a:t>
            </a:r>
            <a:r>
              <a:rPr lang="pt-BR" sz="2400" dirty="0" err="1" smtClean="0">
                <a:solidFill>
                  <a:srgbClr val="C00000"/>
                </a:solidFill>
                <a:latin typeface="Arial Narrow" pitchFamily="34" charset="0"/>
              </a:rPr>
              <a:t>Merkel</a:t>
            </a:r>
            <a:r>
              <a:rPr lang="pt-BR" sz="2400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pt-BR" sz="2400" dirty="0" smtClean="0">
                <a:latin typeface="Arial Narrow" pitchFamily="34" charset="0"/>
              </a:rPr>
              <a:t>– sensibilidade tátil e de pressão – identificam toques contínuos de objetos contra a pele</a:t>
            </a:r>
          </a:p>
          <a:p>
            <a:r>
              <a:rPr lang="pt-BR" sz="2400" dirty="0" smtClean="0">
                <a:solidFill>
                  <a:srgbClr val="C00000"/>
                </a:solidFill>
                <a:latin typeface="Arial Narrow" pitchFamily="34" charset="0"/>
              </a:rPr>
              <a:t>Terminações nervosas livres </a:t>
            </a:r>
            <a:r>
              <a:rPr lang="pt-BR" sz="2400" dirty="0" smtClean="0">
                <a:latin typeface="Arial Narrow" pitchFamily="34" charset="0"/>
              </a:rPr>
              <a:t>– sensíveis a estímulos mecânicos, térmico e dolorosos</a:t>
            </a:r>
            <a:endParaRPr lang="pt-BR" sz="2400" dirty="0">
              <a:latin typeface="Arial Narrow" pitchFamily="34" charset="0"/>
            </a:endParaRPr>
          </a:p>
        </p:txBody>
      </p:sp>
      <p:pic>
        <p:nvPicPr>
          <p:cNvPr id="41988" name="Picture 4" descr="http://www.rci.rutgers.edu/~uzwiak/AnatPhys/ChemicalSomaticSenses_files/image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071810"/>
            <a:ext cx="5486400" cy="3752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282" y="214290"/>
            <a:ext cx="79296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C00000"/>
                </a:solidFill>
                <a:latin typeface="Arial Narrow" pitchFamily="34" charset="0"/>
              </a:rPr>
              <a:t>Receptores encontrados em regiões da pele desprovidas de pelo:</a:t>
            </a:r>
          </a:p>
          <a:p>
            <a:endParaRPr lang="pt-BR" sz="2400" dirty="0">
              <a:latin typeface="Arial Narrow" pitchFamily="34" charset="0"/>
            </a:endParaRPr>
          </a:p>
          <a:p>
            <a:r>
              <a:rPr lang="pt-BR" sz="2400" dirty="0" smtClean="0">
                <a:latin typeface="Arial Narrow" pitchFamily="34" charset="0"/>
              </a:rPr>
              <a:t>Lábios</a:t>
            </a:r>
          </a:p>
          <a:p>
            <a:r>
              <a:rPr lang="pt-BR" sz="2400" dirty="0" smtClean="0">
                <a:latin typeface="Arial Narrow" pitchFamily="34" charset="0"/>
              </a:rPr>
              <a:t>Mamilos</a:t>
            </a:r>
          </a:p>
          <a:p>
            <a:r>
              <a:rPr lang="pt-BR" sz="2400" dirty="0" smtClean="0">
                <a:latin typeface="Arial Narrow" pitchFamily="34" charset="0"/>
              </a:rPr>
              <a:t>Pontas dos dedos</a:t>
            </a:r>
          </a:p>
          <a:p>
            <a:endParaRPr lang="pt-BR" sz="2400" dirty="0" smtClean="0">
              <a:latin typeface="Arial Narrow" pitchFamily="34" charset="0"/>
            </a:endParaRPr>
          </a:p>
          <a:p>
            <a:r>
              <a:rPr lang="pt-BR" sz="2400" dirty="0" smtClean="0">
                <a:latin typeface="Arial Narrow" pitchFamily="34" charset="0"/>
              </a:rPr>
              <a:t>Receptores de </a:t>
            </a:r>
            <a:r>
              <a:rPr lang="pt-BR" sz="2400" dirty="0" err="1" smtClean="0">
                <a:latin typeface="Arial Narrow" pitchFamily="34" charset="0"/>
              </a:rPr>
              <a:t>Meisser</a:t>
            </a:r>
            <a:r>
              <a:rPr lang="pt-BR" sz="2400" dirty="0" smtClean="0">
                <a:latin typeface="Arial Narrow" pitchFamily="34" charset="0"/>
              </a:rPr>
              <a:t> – identificam toques leves e vibrações</a:t>
            </a:r>
          </a:p>
          <a:p>
            <a:r>
              <a:rPr lang="pt-BR" sz="2400" dirty="0" smtClean="0">
                <a:latin typeface="Arial Narrow" pitchFamily="34" charset="0"/>
              </a:rPr>
              <a:t>Receptores de </a:t>
            </a:r>
            <a:r>
              <a:rPr lang="pt-BR" sz="2400" dirty="0" err="1" smtClean="0">
                <a:latin typeface="Arial Narrow" pitchFamily="34" charset="0"/>
              </a:rPr>
              <a:t>Krause</a:t>
            </a:r>
            <a:r>
              <a:rPr lang="pt-BR" sz="2400" dirty="0" smtClean="0">
                <a:latin typeface="Arial Narrow" pitchFamily="34" charset="0"/>
              </a:rPr>
              <a:t> – membranas mucosas – redor dos lábios e genitais – receptores térmico de frio</a:t>
            </a:r>
          </a:p>
          <a:p>
            <a:r>
              <a:rPr lang="pt-BR" sz="2400" dirty="0" smtClean="0">
                <a:latin typeface="Arial Narrow" pitchFamily="34" charset="0"/>
              </a:rPr>
              <a:t> </a:t>
            </a:r>
            <a:endParaRPr lang="pt-BR" sz="2400" dirty="0">
              <a:latin typeface="Arial Narrow" pitchFamily="34" charset="0"/>
            </a:endParaRPr>
          </a:p>
        </p:txBody>
      </p:sp>
      <p:pic>
        <p:nvPicPr>
          <p:cNvPr id="45060" name="Picture 4" descr="http://www.rci.rutgers.edu/~uzwiak/AnatPhys/ChemicalSomaticSenses_files/image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500438"/>
            <a:ext cx="4486268" cy="3068733"/>
          </a:xfrm>
          <a:prstGeom prst="rect">
            <a:avLst/>
          </a:prstGeom>
          <a:noFill/>
        </p:spPr>
      </p:pic>
      <p:pic>
        <p:nvPicPr>
          <p:cNvPr id="45062" name="Picture 6" descr="http://2.bp.blogspot.com/_SBO4k-8eZTI/SHgJwPL3ioI/AAAAAAAAAf8/V8KCuaAVT48/s400/Piel%2Bmecanorreceptores%2Bderm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6"/>
            <a:ext cx="3810000" cy="2981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596" y="714356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Narrow" pitchFamily="34" charset="0"/>
              </a:rPr>
              <a:t>Receptores de </a:t>
            </a:r>
            <a:r>
              <a:rPr lang="pt-BR" sz="2400" dirty="0" err="1" smtClean="0">
                <a:latin typeface="Arial Narrow" pitchFamily="34" charset="0"/>
              </a:rPr>
              <a:t>Ruffini</a:t>
            </a:r>
            <a:r>
              <a:rPr lang="pt-BR" sz="2400" dirty="0" smtClean="0">
                <a:latin typeface="Arial Narrow" pitchFamily="34" charset="0"/>
              </a:rPr>
              <a:t> – somente em regiões de pele com pelo</a:t>
            </a:r>
          </a:p>
          <a:p>
            <a:endParaRPr lang="pt-BR" sz="2400" dirty="0">
              <a:latin typeface="Arial Narrow" pitchFamily="34" charset="0"/>
            </a:endParaRPr>
          </a:p>
          <a:p>
            <a:r>
              <a:rPr lang="pt-BR" sz="2400" dirty="0" smtClean="0">
                <a:latin typeface="Arial Narrow" pitchFamily="34" charset="0"/>
              </a:rPr>
              <a:t>São receptores térmicos de calor</a:t>
            </a:r>
            <a:endParaRPr lang="pt-BR" sz="2400" dirty="0">
              <a:latin typeface="Arial Narrow" pitchFamily="34" charset="0"/>
            </a:endParaRPr>
          </a:p>
        </p:txBody>
      </p:sp>
      <p:pic>
        <p:nvPicPr>
          <p:cNvPr id="44034" name="Picture 2" descr="http://www.rci.rutgers.edu/~uzwiak/AnatPhys/ChemicalSomaticSenses_files/image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85992"/>
            <a:ext cx="5486400" cy="3752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1.bp.blogspot.com/_JQNzAE2v6C4/SyvIv9sckXI/AAAAAAAAFmM/tkCYVxJFFQ4/s320/pele%2520sensor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785794"/>
            <a:ext cx="5916747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orelha inter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06032"/>
            <a:ext cx="4402667" cy="2765778"/>
          </a:xfrm>
        </p:spPr>
      </p:pic>
      <p:sp>
        <p:nvSpPr>
          <p:cNvPr id="5" name="CaixaDeTexto 4"/>
          <p:cNvSpPr txBox="1"/>
          <p:nvPr/>
        </p:nvSpPr>
        <p:spPr>
          <a:xfrm>
            <a:off x="428596" y="3168094"/>
            <a:ext cx="81439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C00000"/>
                </a:solidFill>
                <a:latin typeface="Arial Narrow" pitchFamily="34" charset="0"/>
              </a:rPr>
              <a:t>Orelha Média</a:t>
            </a:r>
          </a:p>
          <a:p>
            <a:r>
              <a:rPr lang="pt-BR" sz="2400" dirty="0" smtClean="0">
                <a:latin typeface="Arial Narrow" pitchFamily="34" charset="0"/>
              </a:rPr>
              <a:t>Membrana Timpânica</a:t>
            </a:r>
          </a:p>
          <a:p>
            <a:r>
              <a:rPr lang="pt-BR" sz="2400" dirty="0" smtClean="0">
                <a:latin typeface="Arial Narrow" pitchFamily="34" charset="0"/>
              </a:rPr>
              <a:t>Ossículos – martelo, bigorna e estribo</a:t>
            </a:r>
          </a:p>
          <a:p>
            <a:r>
              <a:rPr lang="pt-BR" sz="2400" dirty="0" smtClean="0">
                <a:latin typeface="Arial Narrow" pitchFamily="34" charset="0"/>
              </a:rPr>
              <a:t>Som à membrana timpânica → transfere o estímulos aos ossículos → Transmitem a vibração à orelha interna (dentro do osso temporal).</a:t>
            </a:r>
          </a:p>
          <a:p>
            <a:r>
              <a:rPr lang="pt-BR" sz="2400" dirty="0" smtClean="0">
                <a:latin typeface="Arial Narrow" pitchFamily="34" charset="0"/>
              </a:rPr>
              <a:t>As vibrações dos ossículos chegam dos ossículos – passam pela janela oval → chegam à cóclea.</a:t>
            </a:r>
          </a:p>
          <a:p>
            <a:endParaRPr lang="pt-BR" sz="2400" dirty="0">
              <a:latin typeface="Arial Narrow" pitchFamily="34" charset="0"/>
            </a:endParaRPr>
          </a:p>
        </p:txBody>
      </p:sp>
      <p:pic>
        <p:nvPicPr>
          <p:cNvPr id="6" name="Imagem 5" descr="membrana timpâni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642918"/>
            <a:ext cx="2818642" cy="207170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786446" y="2786058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 Narrow" pitchFamily="34" charset="0"/>
              </a:rPr>
              <a:t>Membrana timpânica - </a:t>
            </a:r>
            <a:r>
              <a:rPr lang="pt-BR" sz="2000" dirty="0" err="1" smtClean="0">
                <a:latin typeface="Arial Narrow" pitchFamily="34" charset="0"/>
              </a:rPr>
              <a:t>otoscopia</a:t>
            </a:r>
            <a:endParaRPr lang="pt-BR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parelhosauditivosbrasil.com.br/imagens/diagrama-do-ouvid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10" y="1268760"/>
            <a:ext cx="5676818" cy="448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250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ocle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85728"/>
            <a:ext cx="2857520" cy="2857520"/>
          </a:xfrm>
        </p:spPr>
      </p:pic>
      <p:sp>
        <p:nvSpPr>
          <p:cNvPr id="5" name="CaixaDeTexto 4"/>
          <p:cNvSpPr txBox="1"/>
          <p:nvPr/>
        </p:nvSpPr>
        <p:spPr>
          <a:xfrm>
            <a:off x="214282" y="3357562"/>
            <a:ext cx="89297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Narrow" pitchFamily="34" charset="0"/>
              </a:rPr>
              <a:t>Cóclea – órgão cheio de líquido – formato de caracol</a:t>
            </a:r>
          </a:p>
          <a:p>
            <a:r>
              <a:rPr lang="pt-BR" sz="2400" dirty="0" smtClean="0">
                <a:latin typeface="Arial Narrow" pitchFamily="34" charset="0"/>
              </a:rPr>
              <a:t>Além do líquido – células sensoriais ciliadas </a:t>
            </a:r>
          </a:p>
          <a:p>
            <a:r>
              <a:rPr lang="pt-BR" sz="2400" dirty="0" smtClean="0">
                <a:latin typeface="Arial Narrow" pitchFamily="34" charset="0"/>
              </a:rPr>
              <a:t>Ao estimular os cílios → gera-se impulso nervoso – transmitido ao nervo (Coclear – </a:t>
            </a:r>
            <a:r>
              <a:rPr lang="pt-BR" sz="2400" dirty="0" err="1" smtClean="0">
                <a:latin typeface="Arial Narrow" pitchFamily="34" charset="0"/>
              </a:rPr>
              <a:t>Vestibulococlear</a:t>
            </a:r>
            <a:r>
              <a:rPr lang="pt-BR" sz="2400" dirty="0" smtClean="0">
                <a:latin typeface="Arial Narrow" pitchFamily="34" charset="0"/>
              </a:rPr>
              <a:t>) – e daí ao centro de audição – no córtex cerebral</a:t>
            </a:r>
          </a:p>
          <a:p>
            <a:endParaRPr lang="pt-BR" sz="2400" dirty="0" smtClean="0">
              <a:latin typeface="Arial Narrow" pitchFamily="34" charset="0"/>
            </a:endParaRPr>
          </a:p>
          <a:p>
            <a:r>
              <a:rPr lang="pt-BR" sz="2400" dirty="0" smtClean="0">
                <a:solidFill>
                  <a:srgbClr val="C00000"/>
                </a:solidFill>
                <a:latin typeface="Arial Narrow" pitchFamily="34" charset="0"/>
              </a:rPr>
              <a:t>No córtex - as informações acústicas são interpretadas permitindo que reconheçamos as diferenças entre os sons da fala e de um instrumento musical; um ruído de avião de um latido de cão, etc.  </a:t>
            </a:r>
            <a:r>
              <a:rPr lang="pt-BR" sz="2400" dirty="0" smtClean="0"/>
              <a:t>  </a:t>
            </a:r>
            <a:endParaRPr lang="pt-BR" sz="24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596" y="857232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Narrow" pitchFamily="34" charset="0"/>
              </a:rPr>
              <a:t>Audição humana → adaptada para escutar sons entre 20 e 20.000 Hz e os sons cuja intensidade está acima dos 90dB (decibéis) são prejudiciais a saúde auditiva. Os sons muito intenso causam danos permanentes às células sensoriais, acarretando em déficits sensoriais.  </a:t>
            </a:r>
            <a:r>
              <a:rPr lang="pt-BR" dirty="0" smtClean="0"/>
              <a:t> </a:t>
            </a:r>
            <a:endParaRPr lang="pt-BR" dirty="0"/>
          </a:p>
        </p:txBody>
      </p:sp>
      <p:pic>
        <p:nvPicPr>
          <p:cNvPr id="3" name="Imagem 2" descr="barul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714620"/>
            <a:ext cx="3810000" cy="34385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flamação membrana timpân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2654300" cy="2641600"/>
          </a:xfrm>
          <a:prstGeom prst="rect">
            <a:avLst/>
          </a:prstGeom>
        </p:spPr>
      </p:pic>
      <p:pic>
        <p:nvPicPr>
          <p:cNvPr id="3" name="Imagem 2" descr="perfuração timpâni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3" y="1071546"/>
            <a:ext cx="2667019" cy="200026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857752" y="3143248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 Narrow" pitchFamily="34" charset="0"/>
              </a:rPr>
              <a:t>Perfuração timpânica</a:t>
            </a:r>
            <a:endParaRPr lang="pt-BR" sz="2000" dirty="0">
              <a:latin typeface="Arial Narrow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14348" y="2928934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 Narrow" pitchFamily="34" charset="0"/>
              </a:rPr>
              <a:t>Inflamação membrana </a:t>
            </a:r>
          </a:p>
          <a:p>
            <a:pPr algn="ctr"/>
            <a:r>
              <a:rPr lang="pt-BR" sz="2000" dirty="0" smtClean="0">
                <a:latin typeface="Arial Narrow" pitchFamily="34" charset="0"/>
              </a:rPr>
              <a:t>timpânica</a:t>
            </a:r>
            <a:endParaRPr lang="pt-BR" sz="2000" dirty="0">
              <a:latin typeface="Arial Narrow" pitchFamily="34" charset="0"/>
            </a:endParaRPr>
          </a:p>
        </p:txBody>
      </p:sp>
      <p:pic>
        <p:nvPicPr>
          <p:cNvPr id="6" name="Imagem 5" descr="ce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3929066"/>
            <a:ext cx="2786082" cy="208956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000100" y="607220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Arial Narrow" pitchFamily="34" charset="0"/>
              </a:rPr>
              <a:t>Excesso  de cera </a:t>
            </a:r>
            <a:endParaRPr lang="pt-BR" sz="2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7158" y="500042"/>
            <a:ext cx="74295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3200" dirty="0">
                <a:latin typeface="Arial Narrow" pitchFamily="34" charset="0"/>
              </a:rPr>
              <a:t>5 sentidos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Audição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pt-BR" sz="2800" dirty="0">
                <a:solidFill>
                  <a:srgbClr val="C00000"/>
                </a:solidFill>
                <a:latin typeface="Arial Narrow" pitchFamily="34" charset="0"/>
              </a:rPr>
              <a:t>Olfato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pt-BR" sz="2800" dirty="0">
                <a:latin typeface="Arial Narrow" pitchFamily="34" charset="0"/>
              </a:rPr>
              <a:t>Paladar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pt-BR" sz="2800" dirty="0">
                <a:latin typeface="Arial Narrow" pitchFamily="34" charset="0"/>
              </a:rPr>
              <a:t>Visão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pt-BR" sz="2800" dirty="0">
                <a:latin typeface="Arial Narrow" pitchFamily="34" charset="0"/>
              </a:rPr>
              <a:t>Tato</a:t>
            </a:r>
          </a:p>
        </p:txBody>
      </p:sp>
      <p:pic>
        <p:nvPicPr>
          <p:cNvPr id="4" name="Imagem 3" descr="olf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857232"/>
            <a:ext cx="3208437" cy="30480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1071</Words>
  <Application>Microsoft Office PowerPoint</Application>
  <PresentationFormat>Apresentação na tela (4:3)</PresentationFormat>
  <Paragraphs>173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Estesiologia </vt:lpstr>
      <vt:lpstr>Apresentação do PowerPoint</vt:lpstr>
      <vt:lpstr>Audição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Supero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Estesiologia</dc:title>
  <dc:creator>Universidade Paulista</dc:creator>
  <cp:lastModifiedBy>Marta Luppi</cp:lastModifiedBy>
  <cp:revision>62</cp:revision>
  <dcterms:created xsi:type="dcterms:W3CDTF">2012-03-16T11:31:18Z</dcterms:created>
  <dcterms:modified xsi:type="dcterms:W3CDTF">2012-03-21T13:43:50Z</dcterms:modified>
</cp:coreProperties>
</file>